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23"/>
  </p:notesMasterIdLst>
  <p:sldIdLst>
    <p:sldId id="277" r:id="rId4"/>
    <p:sldId id="257" r:id="rId5"/>
    <p:sldId id="300" r:id="rId6"/>
    <p:sldId id="297" r:id="rId7"/>
    <p:sldId id="260" r:id="rId8">
      <p:extLst>
        <p:ext uri="{E3EDB536-0D56-4F60-86BA-61A60CA02DAB}">
          <p202:designTagLst xmlns:p202="http://schemas.microsoft.com/office/powerpoint/2020/02/main">
            <p202:designTag name="BPID" val="{22875F6C-AF90-4DB6-A5A0-1C21B6AC1A78}"/>
          </p202:designTagLst>
        </p:ext>
      </p:extLst>
    </p:sldId>
    <p:sldId id="279" r:id="rId9">
      <p:extLst>
        <p:ext uri="{E3EDB536-0D56-4F60-86BA-61A60CA02DAB}">
          <p202:designTagLst xmlns:p202="http://schemas.microsoft.com/office/powerpoint/2020/02/main">
            <p202:designTag name="BPID" val="{22875F6C-AF90-4DB6-A5A0-1C21B6AC1A78}"/>
          </p202:designTagLst>
        </p:ext>
      </p:extLst>
    </p:sldId>
    <p:sldId id="280" r:id="rId10">
      <p:extLst>
        <p:ext uri="{E3EDB536-0D56-4F60-86BA-61A60CA02DAB}">
          <p202:designTagLst xmlns:p202="http://schemas.microsoft.com/office/powerpoint/2020/02/main">
            <p202:designTag name="BPID" val="{22875F6C-AF90-4DB6-A5A0-1C21B6AC1A78}"/>
          </p202:designTagLst>
        </p:ext>
      </p:extLst>
    </p:sldId>
    <p:sldId id="298" r:id="rId11"/>
    <p:sldId id="281" r:id="rId12"/>
    <p:sldId id="283" r:id="rId13"/>
    <p:sldId id="296" r:id="rId14"/>
    <p:sldId id="299" r:id="rId15"/>
    <p:sldId id="285" r:id="rId16"/>
    <p:sldId id="288" r:id="rId17"/>
    <p:sldId id="284" r:id="rId18"/>
    <p:sldId id="286" r:id="rId19"/>
    <p:sldId id="287" r:id="rId20"/>
    <p:sldId id="261" r:id="rId21">
      <p:extLst>
        <p:ext uri="{E3EDB536-0D56-4F60-86BA-61A60CA02DAB}">
          <p202:designTagLst xmlns:p202="http://schemas.microsoft.com/office/powerpoint/2020/02/main">
            <p202:designTag name="BPID" val="{44C754C3-DBDB-404E-A39C-22041A08EEE2}"/>
          </p202:designTagLst>
        </p:ext>
      </p:extLst>
    </p:sldId>
    <p:sldId id="263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B2ABE9-CB25-490E-BE55-23BB48810E8D}" v="58" dt="2022-08-09T20:09:41.6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77886" autoAdjust="0"/>
  </p:normalViewPr>
  <p:slideViewPr>
    <p:cSldViewPr snapToGrid="0">
      <p:cViewPr varScale="1">
        <p:scale>
          <a:sx n="86" d="100"/>
          <a:sy n="86" d="100"/>
        </p:scale>
        <p:origin x="1518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font" Target="fonts/font1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76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46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https://azure.microsoft.com/en-us/services/devops/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60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https://github.com/marketplace/actions/test-reporter</a:t>
            </a:r>
          </a:p>
          <a:p>
            <a:r>
              <a:rPr lang="en-US" dirty="0"/>
              <a:t>https://docs.microsoft.com/en-us/azure/devops/pipelines/tasks/test/publish-test-results?view=azure-devops&amp;tabs=trx%2Cyaml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13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03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5324350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08/16/2022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70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08/16/2022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hyperlink" Target="https://devblogs.microsoft.com/dotnet/devops-for-dotnet-maui/" TargetMode="External"/><Relationship Id="rId7" Type="http://schemas.openxmlformats.org/officeDocument/2006/relationships/hyperlink" Target="https://docs.microsoft.com/en-us/azure/devops/pipelines/tasks/test/publish-test-results?view=azure-devops&amp;tabs=trx%2Cya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github.com/marketplace/actions/test-reporter" TargetMode="External"/><Relationship Id="rId5" Type="http://schemas.openxmlformats.org/officeDocument/2006/relationships/hyperlink" Target="https://github.com/features/actions" TargetMode="External"/><Relationship Id="rId4" Type="http://schemas.openxmlformats.org/officeDocument/2006/relationships/hyperlink" Target="https://docs.microsoft.com/en-us/azure/devops/user-guide/what-is-azure-devops?toc=%2Fazure%2Fdevops%2Fget-started%2Ftoc.json&amp;bc=%2Fazure%2Fdevops%2Fget-started%2Fbreadcrumb%2Ftoc.json&amp;view=azure-devops" TargetMode="External"/><Relationship Id="rId9" Type="http://schemas.openxmlformats.org/officeDocument/2006/relationships/image" Target="../media/image24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devops/pipelines/agents/hosted?view=azure-devops&amp;tabs=yaml#software" TargetMode="External"/><Relationship Id="rId2" Type="http://schemas.openxmlformats.org/officeDocument/2006/relationships/hyperlink" Target="https://github.com/actions/virtual-environments#available-environment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hyperlink" Target="https://github.com/dotnet/maui/wiki/macOS-Install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arketplace/actions/download-apple-provisioning-profiles" TargetMode="External"/><Relationship Id="rId3" Type="http://schemas.openxmlformats.org/officeDocument/2006/relationships/hyperlink" Target="https://docs.microsoft.com/en-us/azure/devops/pipelines/apps/mobile/app-signing?view=azure-devops&amp;tabs=apple-install-during-build#sign-your-android-app" TargetMode="External"/><Relationship Id="rId7" Type="http://schemas.openxmlformats.org/officeDocument/2006/relationships/hyperlink" Target="https://docs.github.com/en/actions/security-guides/encrypted-secrets#creating-encrypted-secrets-for-a-repository" TargetMode="External"/><Relationship Id="rId2" Type="http://schemas.openxmlformats.org/officeDocument/2006/relationships/hyperlink" Target="https://docs.microsoft.com/en-us/azure/devops/pipelines/apps/mobile/app-signing?view=azure-devops&amp;tabs=apple-install-during-build#sign-your-apple-ios-macos-tvos-or-watchos-app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hyperlink" Target="https://docs.microsoft.com/en-us/windows/msix/desktop/azure-dev-ops" TargetMode="External"/><Relationship Id="rId9" Type="http://schemas.openxmlformats.org/officeDocument/2006/relationships/hyperlink" Target="https://github.com/marketplace/actions/import-code-signing-certificate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3CACD54-31D3-E752-ED53-C9DB9E3A8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95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B4CF2D2-7DCD-EF46-3E51-8C591532E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75065"/>
            <a:ext cx="10515600" cy="669008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Pipeline Overview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B121D60-FD82-6EB6-7C83-D6CE8A0FB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6901"/>
            <a:ext cx="10515600" cy="391456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Set .NET Version</a:t>
            </a:r>
          </a:p>
          <a:p>
            <a:r>
              <a:rPr lang="en-US" dirty="0">
                <a:solidFill>
                  <a:schemeClr val="bg1"/>
                </a:solidFill>
              </a:rPr>
              <a:t>Install .NET MAUI Workloads</a:t>
            </a:r>
          </a:p>
          <a:p>
            <a:r>
              <a:rPr lang="en-US" dirty="0">
                <a:solidFill>
                  <a:schemeClr val="bg1"/>
                </a:solidFill>
              </a:rPr>
              <a:t>Install Signing Files (as needed)</a:t>
            </a:r>
          </a:p>
          <a:p>
            <a:r>
              <a:rPr lang="en-US" dirty="0">
                <a:solidFill>
                  <a:schemeClr val="bg1"/>
                </a:solidFill>
              </a:rPr>
              <a:t>Build/Publish App for </a:t>
            </a:r>
            <a:r>
              <a:rPr lang="en-US" dirty="0" err="1">
                <a:solidFill>
                  <a:schemeClr val="bg1"/>
                </a:solidFill>
              </a:rPr>
              <a:t>TargetFramework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Run Unit Tests </a:t>
            </a:r>
          </a:p>
          <a:p>
            <a:r>
              <a:rPr lang="en-US" dirty="0">
                <a:solidFill>
                  <a:schemeClr val="bg1"/>
                </a:solidFill>
              </a:rPr>
              <a:t>Upload Artifacts</a:t>
            </a:r>
          </a:p>
        </p:txBody>
      </p:sp>
    </p:spTree>
    <p:extLst>
      <p:ext uri="{BB962C8B-B14F-4D97-AF65-F5344CB8AC3E}">
        <p14:creationId xmlns:p14="http://schemas.microsoft.com/office/powerpoint/2010/main" val="97849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water, person, flying, blue&#10;&#10;Description automatically generated">
            <a:extLst>
              <a:ext uri="{FF2B5EF4-FFF2-40B4-BE49-F238E27FC236}">
                <a16:creationId xmlns:a16="http://schemas.microsoft.com/office/drawing/2014/main" id="{D0597831-665E-634E-B7D9-A6175A4C3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7E343EA-EE7C-87B8-94BE-3C3B2464CBE0}"/>
              </a:ext>
            </a:extLst>
          </p:cNvPr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Demo : </a:t>
            </a:r>
          </a:p>
          <a:p>
            <a:r>
              <a:rPr lang="en-US" dirty="0" err="1">
                <a:solidFill>
                  <a:schemeClr val="tx1"/>
                </a:solidFill>
              </a:rPr>
              <a:t>WeatherTwentyOne</a:t>
            </a:r>
            <a:r>
              <a:rPr lang="en-US" dirty="0">
                <a:solidFill>
                  <a:schemeClr val="tx1"/>
                </a:solidFill>
              </a:rPr>
              <a:t> DevOps</a:t>
            </a:r>
          </a:p>
        </p:txBody>
      </p:sp>
    </p:spTree>
    <p:extLst>
      <p:ext uri="{BB962C8B-B14F-4D97-AF65-F5344CB8AC3E}">
        <p14:creationId xmlns:p14="http://schemas.microsoft.com/office/powerpoint/2010/main" val="3585103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A68CF959-556A-BD45-ACCB-4DBCC2FB0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4B83C3-A17E-A32C-D173-A1ABF6B7B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Test!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78A9-8462-77BB-D908-727822B5AF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121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4E113-9E06-45E0-C30C-A90B67038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Unit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BAC95-E560-EBE6-19C8-E10EB5EAA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96448" cy="4351338"/>
          </a:xfrm>
        </p:spPr>
        <p:txBody>
          <a:bodyPr/>
          <a:lstStyle/>
          <a:p>
            <a:r>
              <a:rPr lang="en-US" i="1" dirty="0"/>
              <a:t>## For </a:t>
            </a:r>
            <a:r>
              <a:rPr lang="en-US" i="1" dirty="0" err="1"/>
              <a:t>NUnit</a:t>
            </a:r>
            <a:r>
              <a:rPr lang="en-US" i="1" dirty="0"/>
              <a:t> Tests</a:t>
            </a:r>
          </a:p>
          <a:p>
            <a:r>
              <a:rPr lang="en-US" dirty="0"/>
              <a:t>dotnet build &lt;</a:t>
            </a:r>
            <a:r>
              <a:rPr lang="en-US" dirty="0" err="1"/>
              <a:t>path_to_test_csproj</a:t>
            </a:r>
            <a:r>
              <a:rPr lang="en-US" dirty="0"/>
              <a:t>&gt;</a:t>
            </a:r>
          </a:p>
          <a:p>
            <a:r>
              <a:rPr lang="en-US" dirty="0"/>
              <a:t>dotnet test --logger:"</a:t>
            </a:r>
            <a:r>
              <a:rPr lang="en-US" dirty="0" err="1"/>
              <a:t>trx;logfilename</a:t>
            </a:r>
            <a:r>
              <a:rPr lang="en-US" dirty="0"/>
              <a:t>=</a:t>
            </a:r>
            <a:r>
              <a:rPr lang="en-US" dirty="0" err="1"/>
              <a:t>testResults.trx</a:t>
            </a:r>
            <a:r>
              <a:rPr lang="en-US" dirty="0"/>
              <a:t>“</a:t>
            </a:r>
          </a:p>
          <a:p>
            <a:endParaRPr lang="en-US" dirty="0"/>
          </a:p>
          <a:p>
            <a:r>
              <a:rPr lang="en-US" dirty="0"/>
              <a:t>## Don’t Like </a:t>
            </a:r>
            <a:r>
              <a:rPr lang="en-US" dirty="0" err="1"/>
              <a:t>Nunit</a:t>
            </a:r>
            <a:r>
              <a:rPr lang="en-US" dirty="0"/>
              <a:t>? 😁 </a:t>
            </a:r>
          </a:p>
          <a:p>
            <a:r>
              <a:rPr lang="en-US" dirty="0"/>
              <a:t>## Pick Your Player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✅ </a:t>
            </a:r>
            <a:r>
              <a:rPr lang="en-US" dirty="0" err="1"/>
              <a:t>xUnit</a:t>
            </a:r>
            <a:endParaRPr lang="en-US" dirty="0"/>
          </a:p>
          <a:p>
            <a:pPr marL="457200" indent="-457200">
              <a:buFontTx/>
              <a:buChar char="-"/>
            </a:pPr>
            <a:r>
              <a:rPr lang="en-US" sz="2800" dirty="0"/>
              <a:t>✅ </a:t>
            </a:r>
            <a:r>
              <a:rPr lang="en-US" sz="2800" dirty="0" err="1"/>
              <a:t>MSTest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49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water, person, flying, blue&#10;&#10;Description automatically generated">
            <a:extLst>
              <a:ext uri="{FF2B5EF4-FFF2-40B4-BE49-F238E27FC236}">
                <a16:creationId xmlns:a16="http://schemas.microsoft.com/office/drawing/2014/main" id="{D0597831-665E-634E-B7D9-A6175A4C3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7E343EA-EE7C-87B8-94BE-3C3B2464CBE0}"/>
              </a:ext>
            </a:extLst>
          </p:cNvPr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Demo : </a:t>
            </a:r>
          </a:p>
          <a:p>
            <a:r>
              <a:rPr lang="en-US" dirty="0">
                <a:solidFill>
                  <a:schemeClr val="tx1"/>
                </a:solidFill>
              </a:rPr>
              <a:t>Unit Tests Run in DevOps</a:t>
            </a:r>
          </a:p>
        </p:txBody>
      </p:sp>
    </p:spTree>
    <p:extLst>
      <p:ext uri="{BB962C8B-B14F-4D97-AF65-F5344CB8AC3E}">
        <p14:creationId xmlns:p14="http://schemas.microsoft.com/office/powerpoint/2010/main" val="2995583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BC687-F811-C809-F081-C49BF71E0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 Test Results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7EC693-56D6-4832-D489-384E43F6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0146" y="1681163"/>
            <a:ext cx="5757430" cy="823912"/>
          </a:xfrm>
        </p:spPr>
        <p:txBody>
          <a:bodyPr anchor="ctr"/>
          <a:lstStyle/>
          <a:p>
            <a:pPr algn="ctr"/>
            <a:r>
              <a:rPr lang="en-US" dirty="0"/>
              <a:t>GITHUB ACTIONS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75C099-ADB9-1666-FC13-45DDAAEA4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0146" y="2505075"/>
            <a:ext cx="5757430" cy="3684588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85000"/>
              </a:lnSpc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Test Report</a:t>
            </a:r>
            <a:endParaRPr lang="en-US" sz="2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85000"/>
              </a:lnSpc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uses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dorny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/test-reporter@v1</a:t>
            </a:r>
            <a:endParaRPr lang="en-US" sz="2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85000"/>
              </a:lnSpc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success() || failure()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   </a:t>
            </a:r>
          </a:p>
          <a:p>
            <a:pPr marL="0" indent="0">
              <a:lnSpc>
                <a:spcPct val="85000"/>
              </a:lnSpc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85000"/>
              </a:lnSpc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 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Service Tests 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</a:t>
            </a:r>
          </a:p>
          <a:p>
            <a:pPr marL="0" indent="0">
              <a:lnSpc>
                <a:spcPct val="85000"/>
              </a:lnSpc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~/</a:t>
            </a:r>
            <a:r>
              <a:rPr lang="en-US" sz="22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TestResults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/*.</a:t>
            </a:r>
            <a:r>
              <a:rPr lang="en-US" sz="22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trx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   </a:t>
            </a:r>
          </a:p>
          <a:p>
            <a:pPr marL="0" indent="0">
              <a:lnSpc>
                <a:spcPct val="85000"/>
              </a:lnSpc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reporter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dotnet-</a:t>
            </a:r>
            <a:r>
              <a:rPr lang="en-US" sz="22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trx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       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257F060-3D92-50B5-0DE4-D3316EB96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779654" cy="823912"/>
          </a:xfrm>
        </p:spPr>
        <p:txBody>
          <a:bodyPr anchor="ctr"/>
          <a:lstStyle/>
          <a:p>
            <a:pPr algn="ctr"/>
            <a:r>
              <a:rPr lang="en-US" dirty="0"/>
              <a:t>AZURE DEVOPS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8235010-C9A6-FD81-CB3B-A5C8A26522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505075"/>
            <a:ext cx="5757429" cy="36845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PublishTestResults@2</a:t>
            </a:r>
            <a:endParaRPr lang="en-US" sz="2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 err="1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testResultsFormat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2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VSTest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2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 err="1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testResultsFiles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'**/**/*.</a:t>
            </a:r>
            <a:r>
              <a:rPr lang="en-US" sz="22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trx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2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 err="1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testRunTitle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'Services Test'</a:t>
            </a:r>
            <a:endParaRPr lang="en-US" sz="2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condition</a:t>
            </a:r>
            <a:r>
              <a:rPr lang="en-US" sz="2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always()</a:t>
            </a:r>
            <a:endParaRPr lang="en-US" sz="2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09203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C34BF-9A23-5CA3-C2BD-36C9C7E26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Run Unit Tests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400293-BACA-1BB4-9607-E7698B4E6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594" y="1481397"/>
            <a:ext cx="10310812" cy="530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822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318CFA-70FB-9120-5CF8-3043EC7C00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8" r="35727"/>
          <a:stretch/>
        </p:blipFill>
        <p:spPr>
          <a:xfrm>
            <a:off x="940594" y="1433514"/>
            <a:ext cx="10668682" cy="5348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DC34BF-9A23-5CA3-C2BD-36C9C7E26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Run Unit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279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8D31E1B-0407-4223-9642-0B642CBF5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67266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5052369" cy="1035781"/>
          </a:xfrm>
        </p:spPr>
        <p:txBody>
          <a:bodyPr anchor="ctr">
            <a:normAutofit/>
          </a:bodyPr>
          <a:lstStyle/>
          <a:p>
            <a:r>
              <a:rPr lang="en-US" sz="3600" dirty="0"/>
              <a:t>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1B34CA-D13E-B143-CA1B-68AE65E9C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ctr">
            <a:normAutofit/>
          </a:bodyPr>
          <a:lstStyle/>
          <a:p>
            <a:r>
              <a:rPr lang="en-US" sz="1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Getting Started with DevOps and .NET MAUI Blog</a:t>
            </a:r>
            <a:endParaRPr lang="en-US" sz="1800" dirty="0"/>
          </a:p>
          <a:p>
            <a:r>
              <a:rPr lang="en-US" sz="18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is Azure DevOps?</a:t>
            </a:r>
            <a:endParaRPr lang="en-US" sz="1800" dirty="0"/>
          </a:p>
          <a:p>
            <a:r>
              <a:rPr lang="en-US" sz="18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is GitHub Actions?</a:t>
            </a:r>
            <a:endParaRPr lang="en-US" sz="1800" dirty="0"/>
          </a:p>
          <a:p>
            <a:r>
              <a:rPr lang="en-US" sz="18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Actions Test Reporter</a:t>
            </a:r>
            <a:endParaRPr lang="en-US" sz="1800" dirty="0"/>
          </a:p>
          <a:p>
            <a:r>
              <a:rPr lang="en-US" sz="18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Azure DevOps Publish Test Results 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0E96339-907C-46C3-99AC-31179B6F0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6299" y="608401"/>
            <a:ext cx="4637502" cy="55934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C9DFF08-1395-B6E5-9CEE-23D772E747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930493" y="1838411"/>
            <a:ext cx="4223252" cy="3241462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your questions live on Twitter #dotNETConf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with .NET MAUI using GitHub Actions &amp; Azure DevOps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Sweeky Satpathy</a:t>
            </a:r>
          </a:p>
          <a:p>
            <a:r>
              <a:rPr lang="en-US" dirty="0"/>
              <a:t>Senior Software Engineer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9129657-C0FE-8C98-9EAC-350513661A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08252" y="4904241"/>
            <a:ext cx="3390929" cy="188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umbrella&#10;&#10;Description automatically generated">
            <a:extLst>
              <a:ext uri="{FF2B5EF4-FFF2-40B4-BE49-F238E27FC236}">
                <a16:creationId xmlns:a16="http://schemas.microsoft.com/office/drawing/2014/main" id="{93685E5E-2B14-9849-BEF0-1E753B7EF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237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5F00E9F-F6DC-C659-F2A3-5B3957942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590"/>
            <a:ext cx="10515600" cy="1325563"/>
          </a:xfrm>
        </p:spPr>
        <p:txBody>
          <a:bodyPr anchor="ctr"/>
          <a:lstStyle/>
          <a:p>
            <a:r>
              <a:rPr lang="en-US" dirty="0">
                <a:solidFill>
                  <a:schemeClr val="accent1"/>
                </a:solidFill>
              </a:rPr>
              <a:t>Let’s help David, help me get Legos.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FFF4C09-D7E2-E866-A62E-81C06FCFA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20716" y="1107281"/>
            <a:ext cx="5974804" cy="5563787"/>
          </a:xfrm>
        </p:spPr>
      </p:pic>
    </p:spTree>
    <p:extLst>
      <p:ext uri="{BB962C8B-B14F-4D97-AF65-F5344CB8AC3E}">
        <p14:creationId xmlns:p14="http://schemas.microsoft.com/office/powerpoint/2010/main" val="201263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9BE95372-693E-8145-BCAE-0E594E6A3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8473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600B84E-C183-E2FA-DA9A-6EA538A5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Back to Basics</a:t>
            </a:r>
          </a:p>
        </p:txBody>
      </p:sp>
    </p:spTree>
    <p:extLst>
      <p:ext uri="{BB962C8B-B14F-4D97-AF65-F5344CB8AC3E}">
        <p14:creationId xmlns:p14="http://schemas.microsoft.com/office/powerpoint/2010/main" val="2046603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DevOps and .NET MAUI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 dirty="0"/>
              <a:t>✅ GitHub Actions</a:t>
            </a:r>
          </a:p>
          <a:p>
            <a:r>
              <a:rPr lang="en-US" sz="1800" dirty="0"/>
              <a:t>✅ Azure DevOps </a:t>
            </a:r>
          </a:p>
          <a:p>
            <a:r>
              <a:rPr lang="en-US" sz="1800" dirty="0"/>
              <a:t>✅ Run </a:t>
            </a:r>
            <a:r>
              <a:rPr lang="en-US" sz="1800" dirty="0">
                <a:latin typeface="Consolas" panose="020B0609020204030204" pitchFamily="49" charset="0"/>
              </a:rPr>
              <a:t>`dotnet </a:t>
            </a:r>
            <a:r>
              <a:rPr lang="en-US" sz="1800" dirty="0" err="1">
                <a:latin typeface="Consolas" panose="020B0609020204030204" pitchFamily="49" charset="0"/>
              </a:rPr>
              <a:t>build`on</a:t>
            </a:r>
            <a:r>
              <a:rPr lang="en-US" sz="1800" dirty="0">
                <a:latin typeface="Consolas" panose="020B0609020204030204" pitchFamily="49" charset="0"/>
              </a:rPr>
              <a:t> your local machine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✅`dotnet workload install` 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✅ </a:t>
            </a:r>
            <a:r>
              <a:rPr lang="en-US" sz="1800" dirty="0"/>
              <a:t>Visual Studio 2022 Preview for Windows</a:t>
            </a:r>
            <a:endParaRPr lang="en-US" sz="1800" dirty="0">
              <a:latin typeface="Consolas" panose="020B0609020204030204" pitchFamily="49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6D43F8D-1F3A-0463-63DB-DA380FA364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87738" y="909360"/>
            <a:ext cx="5628018" cy="4806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C62831-8B7E-C4B0-6946-10ED6ACFC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 dirty="0"/>
              <a:t>Environment Setup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9F855-0216-D4E2-A30B-1D26DE25D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 dirty="0"/>
              <a:t>Installed Software on GitHub Actions VM : </a:t>
            </a:r>
            <a:r>
              <a:rPr lang="en-US" sz="1800" dirty="0">
                <a:hlinkClick r:id="rId2"/>
              </a:rPr>
              <a:t>Available Environments</a:t>
            </a:r>
            <a:endParaRPr lang="en-US" sz="1800" dirty="0"/>
          </a:p>
          <a:p>
            <a:r>
              <a:rPr lang="en-US" sz="1800" dirty="0"/>
              <a:t>Installed Software on Azure DevOps VM : </a:t>
            </a:r>
            <a:r>
              <a:rPr lang="en-US" sz="1800" dirty="0">
                <a:hlinkClick r:id="rId3"/>
              </a:rPr>
              <a:t>Available Environments</a:t>
            </a:r>
            <a:endParaRPr lang="en-US" sz="1800" dirty="0"/>
          </a:p>
          <a:p>
            <a:r>
              <a:rPr lang="en-US" sz="1800" dirty="0"/>
              <a:t>Self Hosting? </a:t>
            </a:r>
          </a:p>
          <a:p>
            <a:pPr lvl="1"/>
            <a:r>
              <a:rPr lang="en-US" sz="1400" dirty="0"/>
              <a:t>MacOS Setup </a:t>
            </a:r>
            <a:r>
              <a:rPr lang="en-US" sz="1400" dirty="0">
                <a:hlinkClick r:id="rId4"/>
              </a:rPr>
              <a:t>Wiki</a:t>
            </a:r>
            <a:endParaRPr lang="en-US" sz="1400" dirty="0"/>
          </a:p>
          <a:p>
            <a:pPr lvl="1"/>
            <a:r>
              <a:rPr lang="en-US" sz="1400" dirty="0"/>
              <a:t>Windows : VS 2022 Public Preview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887648A-E7CE-9DED-191F-053C77DE70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39676" y="650494"/>
            <a:ext cx="5324142" cy="532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339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2B6379-1521-752D-970F-CC7C53162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Secret Files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90F2C-2503-B020-E870-223501946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1640155"/>
          </a:xfrm>
        </p:spPr>
        <p:txBody>
          <a:bodyPr anchor="ctr">
            <a:normAutofit/>
          </a:bodyPr>
          <a:lstStyle/>
          <a:p>
            <a:r>
              <a:rPr lang="en-US" sz="1800" dirty="0">
                <a:hlinkClick r:id="rId2"/>
              </a:rPr>
              <a:t>Guide Apple Signing</a:t>
            </a:r>
            <a:endParaRPr lang="en-US" sz="1800" dirty="0"/>
          </a:p>
          <a:p>
            <a:r>
              <a:rPr lang="en-US" sz="1800" dirty="0">
                <a:hlinkClick r:id="rId3"/>
              </a:rPr>
              <a:t>Guide Android Signing</a:t>
            </a:r>
            <a:endParaRPr lang="en-US" sz="1800" dirty="0"/>
          </a:p>
          <a:p>
            <a:r>
              <a:rPr lang="en-US" sz="1800" dirty="0">
                <a:hlinkClick r:id="rId4"/>
              </a:rPr>
              <a:t>Guide Windows Signing</a:t>
            </a:r>
            <a:endParaRPr lang="en-US" sz="18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4C75D5A-1CD4-7741-0565-FAF3B49BA2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63232" y="650494"/>
            <a:ext cx="5077029" cy="532414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6B55D81-6198-27B7-E5F0-41C8DF6CFCD3}"/>
              </a:ext>
            </a:extLst>
          </p:cNvPr>
          <p:cNvSpPr txBox="1">
            <a:spLocks/>
          </p:cNvSpPr>
          <p:nvPr/>
        </p:nvSpPr>
        <p:spPr>
          <a:xfrm>
            <a:off x="616533" y="3730012"/>
            <a:ext cx="4530898" cy="194491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GitHub Actions requires </a:t>
            </a:r>
            <a:r>
              <a:rPr lang="en-US" sz="1800" dirty="0">
                <a:hlinkClick r:id="rId7"/>
              </a:rPr>
              <a:t>Encrypted</a:t>
            </a:r>
            <a:r>
              <a:rPr lang="en-US" sz="1800" dirty="0"/>
              <a:t> secrets.</a:t>
            </a:r>
          </a:p>
          <a:p>
            <a:r>
              <a:rPr lang="en-US" sz="1800" dirty="0"/>
              <a:t>Apple Actions Tasks for </a:t>
            </a:r>
            <a:r>
              <a:rPr lang="en-US" sz="1800" dirty="0">
                <a:hlinkClick r:id="rId8"/>
              </a:rPr>
              <a:t>Code Sign Cert </a:t>
            </a:r>
            <a:r>
              <a:rPr lang="en-US" sz="1800" dirty="0"/>
              <a:t>and </a:t>
            </a:r>
            <a:r>
              <a:rPr lang="en-US" sz="1800" dirty="0">
                <a:hlinkClick r:id="rId9"/>
              </a:rPr>
              <a:t>Provisioning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61513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umbrella&#10;&#10;Description automatically generated">
            <a:extLst>
              <a:ext uri="{FF2B5EF4-FFF2-40B4-BE49-F238E27FC236}">
                <a16:creationId xmlns:a16="http://schemas.microsoft.com/office/drawing/2014/main" id="{93685E5E-2B14-9849-BEF0-1E753B7EF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237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5F00E9F-F6DC-C659-F2A3-5B3957942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36726"/>
            <a:ext cx="10515600" cy="2852737"/>
          </a:xfrm>
        </p:spPr>
        <p:txBody>
          <a:bodyPr anchor="ctr"/>
          <a:lstStyle/>
          <a:p>
            <a:r>
              <a:rPr lang="en-US" dirty="0">
                <a:solidFill>
                  <a:schemeClr val="accent1"/>
                </a:solidFill>
              </a:rPr>
              <a:t>DevOps Pipeline!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7645E7-1454-C926-2F4D-695CE226DF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696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690-863A-695E-A2BD-39340EEF6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Pipeline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B9381-0A93-5F66-0E2A-95F3662AF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6901"/>
            <a:ext cx="10515600" cy="391456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Set .NET Version</a:t>
            </a:r>
          </a:p>
          <a:p>
            <a:r>
              <a:rPr lang="en-US" dirty="0">
                <a:solidFill>
                  <a:schemeClr val="bg1"/>
                </a:solidFill>
              </a:rPr>
              <a:t>Install .NET MAUI Workloads</a:t>
            </a:r>
          </a:p>
          <a:p>
            <a:r>
              <a:rPr lang="en-US" dirty="0">
                <a:solidFill>
                  <a:schemeClr val="bg1"/>
                </a:solidFill>
              </a:rPr>
              <a:t>Install Signing Files (as needed)</a:t>
            </a:r>
          </a:p>
          <a:p>
            <a:r>
              <a:rPr lang="en-US" dirty="0">
                <a:solidFill>
                  <a:schemeClr val="bg1"/>
                </a:solidFill>
              </a:rPr>
              <a:t>Build/Publish App for </a:t>
            </a:r>
            <a:r>
              <a:rPr lang="en-US" dirty="0" err="1">
                <a:solidFill>
                  <a:schemeClr val="bg1"/>
                </a:solidFill>
              </a:rPr>
              <a:t>TargetFramework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Upload Artifacts</a:t>
            </a:r>
          </a:p>
        </p:txBody>
      </p:sp>
    </p:spTree>
    <p:extLst>
      <p:ext uri="{BB962C8B-B14F-4D97-AF65-F5344CB8AC3E}">
        <p14:creationId xmlns:p14="http://schemas.microsoft.com/office/powerpoint/2010/main" val="57196849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4462</TotalTime>
  <Words>423</Words>
  <Application>Microsoft Office PowerPoint</Application>
  <PresentationFormat>Widescreen</PresentationFormat>
  <Paragraphs>85</Paragraphs>
  <Slides>19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Calibri</vt:lpstr>
      <vt:lpstr>Arial</vt:lpstr>
      <vt:lpstr>Consolas</vt:lpstr>
      <vt:lpstr>Open Sans</vt:lpstr>
      <vt:lpstr>1_Office Theme</vt:lpstr>
      <vt:lpstr>3_Office Theme</vt:lpstr>
      <vt:lpstr>2_Office Theme</vt:lpstr>
      <vt:lpstr>PowerPoint Presentation</vt:lpstr>
      <vt:lpstr>DevOps with .NET MAUI using GitHub Actions &amp; Azure DevOps</vt:lpstr>
      <vt:lpstr>Let’s help David, help me get Legos.</vt:lpstr>
      <vt:lpstr>Back to Basics</vt:lpstr>
      <vt:lpstr>DevOps and .NET MAUI</vt:lpstr>
      <vt:lpstr>Environment Setup</vt:lpstr>
      <vt:lpstr>Secret Files</vt:lpstr>
      <vt:lpstr>DevOps Pipeline!</vt:lpstr>
      <vt:lpstr>Pipeline Overview</vt:lpstr>
      <vt:lpstr>Pipeline Overview</vt:lpstr>
      <vt:lpstr>PowerPoint Presentation</vt:lpstr>
      <vt:lpstr>Let’s Test!</vt:lpstr>
      <vt:lpstr>Run Unit Tests</vt:lpstr>
      <vt:lpstr>PowerPoint Presentation</vt:lpstr>
      <vt:lpstr>Report Test Results</vt:lpstr>
      <vt:lpstr>Run Unit Tests</vt:lpstr>
      <vt:lpstr>Run Unit Tests</vt:lpstr>
      <vt:lpstr>Resources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Sweeky Satpathy</cp:lastModifiedBy>
  <cp:revision>7</cp:revision>
  <dcterms:created xsi:type="dcterms:W3CDTF">2020-08-18T20:47:27Z</dcterms:created>
  <dcterms:modified xsi:type="dcterms:W3CDTF">2022-08-16T23:47:31Z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